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7" autoAdjust="0"/>
    <p:restoredTop sz="94660"/>
  </p:normalViewPr>
  <p:slideViewPr>
    <p:cSldViewPr snapToGrid="0">
      <p:cViewPr varScale="1">
        <p:scale>
          <a:sx n="58" d="100"/>
          <a:sy n="58" d="100"/>
        </p:scale>
        <p:origin x="-84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117600" y="2129135"/>
            <a:ext cx="89408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" pitchFamily="34" charset="0"/>
                <a:ea typeface="Batang" pitchFamily="18" charset="-127"/>
              </a:rPr>
              <a:t>ENDANGERED SPECIES IN CROATIA</a:t>
            </a:r>
            <a:endParaRPr lang="hr-HR" sz="6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rlin Sans FB" pitchFamily="34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425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3779" y="283779"/>
            <a:ext cx="10058400" cy="2028497"/>
          </a:xfrm>
        </p:spPr>
        <p:txBody>
          <a:bodyPr>
            <a:normAutofit/>
          </a:bodyPr>
          <a:lstStyle/>
          <a:p>
            <a:r>
              <a:rPr lang="hr-HR" sz="4600" u="sng" dirty="0" smtClean="0">
                <a:latin typeface="Berlin Sans FB" pitchFamily="34" charset="0"/>
              </a:rPr>
              <a:t>WHAT IS DONE TO PROTECT THEM</a:t>
            </a:r>
            <a:endParaRPr lang="hr-HR" sz="4600" u="sng" dirty="0">
              <a:latin typeface="Berlin Sans FB" pitchFamily="34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0" y="2367455"/>
            <a:ext cx="11710988" cy="274057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200" dirty="0" smtClean="0"/>
              <a:t>„</a:t>
            </a:r>
            <a:r>
              <a:rPr lang="hr-HR" sz="3200" dirty="0"/>
              <a:t>Adriatic </a:t>
            </a:r>
            <a:r>
              <a:rPr lang="hr-HR" sz="3200" dirty="0"/>
              <a:t>P</a:t>
            </a:r>
            <a:r>
              <a:rPr lang="hr-HR" sz="3200" dirty="0" smtClean="0"/>
              <a:t>roject</a:t>
            </a:r>
            <a:r>
              <a:rPr lang="hr-HR" sz="3200" dirty="0" smtClean="0"/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implement</a:t>
            </a:r>
            <a:r>
              <a:rPr lang="hr-HR" sz="3200" dirty="0" smtClean="0"/>
              <a:t>s</a:t>
            </a:r>
            <a:r>
              <a:rPr lang="en-US" sz="3200" dirty="0" smtClean="0"/>
              <a:t> </a:t>
            </a:r>
            <a:r>
              <a:rPr lang="en-US" sz="3200" dirty="0"/>
              <a:t>and </a:t>
            </a:r>
            <a:r>
              <a:rPr lang="en-US" sz="3200" dirty="0" smtClean="0"/>
              <a:t>promote</a:t>
            </a:r>
            <a:r>
              <a:rPr lang="hr-HR" sz="3200" dirty="0" smtClean="0"/>
              <a:t>s</a:t>
            </a:r>
            <a:r>
              <a:rPr lang="en-US" sz="3200" dirty="0" smtClean="0"/>
              <a:t> </a:t>
            </a:r>
            <a:r>
              <a:rPr lang="en-US" sz="3200" dirty="0"/>
              <a:t>the </a:t>
            </a:r>
            <a:r>
              <a:rPr lang="en-US" sz="3200" dirty="0" smtClean="0"/>
              <a:t>study</a:t>
            </a:r>
            <a:endParaRPr lang="hr-HR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 conservation </a:t>
            </a:r>
            <a:r>
              <a:rPr lang="en-US" sz="3200" dirty="0"/>
              <a:t>of cetaceans and other marine </a:t>
            </a:r>
            <a:r>
              <a:rPr lang="en-US" sz="3200" dirty="0" smtClean="0"/>
              <a:t>organisms</a:t>
            </a:r>
            <a:r>
              <a:rPr lang="hr-HR" sz="3200" dirty="0" smtClean="0"/>
              <a:t>  and </a:t>
            </a:r>
            <a:r>
              <a:rPr lang="en-US" sz="3200" dirty="0" smtClean="0"/>
              <a:t>marine </a:t>
            </a:r>
            <a:r>
              <a:rPr lang="en-US" sz="3200" dirty="0"/>
              <a:t>environment as a </a:t>
            </a:r>
            <a:r>
              <a:rPr lang="en-US" sz="3200" dirty="0" smtClean="0"/>
              <a:t>whole</a:t>
            </a:r>
            <a:endParaRPr lang="hr-HR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88254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436" y="2509814"/>
            <a:ext cx="4624552" cy="3423071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3476" y="510189"/>
            <a:ext cx="10783614" cy="2070099"/>
          </a:xfrm>
        </p:spPr>
        <p:txBody>
          <a:bodyPr>
            <a:normAutofit/>
          </a:bodyPr>
          <a:lstStyle/>
          <a:p>
            <a:pPr algn="ctr"/>
            <a:r>
              <a:rPr lang="hr-HR" sz="5400" dirty="0" smtClean="0">
                <a:latin typeface="Berlin Sans FB" pitchFamily="34" charset="0"/>
              </a:rPr>
              <a:t>THANK YOU FOR YOUR ATTENTION!</a:t>
            </a:r>
            <a:endParaRPr lang="hr-HR" sz="5400" dirty="0">
              <a:latin typeface="Berlin Sans FB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8028674" y="6396335"/>
            <a:ext cx="485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FFFF00"/>
                </a:solidFill>
                <a:latin typeface="Berlin Sans FB" pitchFamily="34" charset="0"/>
              </a:rPr>
              <a:t>Made by: Magdalena </a:t>
            </a:r>
            <a:r>
              <a:rPr lang="hr-HR" sz="2400" dirty="0" err="1" smtClean="0">
                <a:solidFill>
                  <a:srgbClr val="FFFF00"/>
                </a:solidFill>
                <a:latin typeface="Berlin Sans FB" pitchFamily="34" charset="0"/>
              </a:rPr>
              <a:t>Laić</a:t>
            </a:r>
            <a:r>
              <a:rPr lang="hr-HR" sz="2400" smtClean="0">
                <a:solidFill>
                  <a:srgbClr val="FFFF00"/>
                </a:solidFill>
                <a:latin typeface="Berlin Sans FB" pitchFamily="34" charset="0"/>
              </a:rPr>
              <a:t>, 8.b</a:t>
            </a:r>
            <a:endParaRPr lang="hr-HR" sz="2400" dirty="0">
              <a:solidFill>
                <a:srgbClr val="FFFF0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37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266700"/>
            <a:ext cx="8001000" cy="1270000"/>
          </a:xfrm>
        </p:spPr>
        <p:txBody>
          <a:bodyPr/>
          <a:lstStyle/>
          <a:p>
            <a:pPr algn="ctr"/>
            <a:r>
              <a:rPr lang="hr-HR" u="sng" dirty="0" err="1" smtClean="0">
                <a:latin typeface="Berlin Sans FB" pitchFamily="34" charset="0"/>
              </a:rPr>
              <a:t>Bottlenose</a:t>
            </a:r>
            <a:r>
              <a:rPr lang="hr-HR" u="sng" dirty="0" smtClean="0">
                <a:latin typeface="Berlin Sans FB" pitchFamily="34" charset="0"/>
              </a:rPr>
              <a:t> </a:t>
            </a:r>
            <a:r>
              <a:rPr lang="hr-HR" u="sng" dirty="0" err="1" smtClean="0">
                <a:latin typeface="Berlin Sans FB" pitchFamily="34" charset="0"/>
              </a:rPr>
              <a:t>dolphin</a:t>
            </a:r>
            <a:endParaRPr lang="hr-HR" u="sng" dirty="0">
              <a:latin typeface="Berlin Sans FB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796" y="1827048"/>
            <a:ext cx="5606573" cy="290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848" y="3543531"/>
            <a:ext cx="4340771" cy="2912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7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9913" y="673100"/>
            <a:ext cx="10058400" cy="1943100"/>
          </a:xfrm>
        </p:spPr>
        <p:txBody>
          <a:bodyPr>
            <a:normAutofit/>
          </a:bodyPr>
          <a:lstStyle/>
          <a:p>
            <a:r>
              <a:rPr lang="hr-HR" sz="4800" u="sng" dirty="0" err="1" smtClean="0">
                <a:latin typeface="Berlin Sans FB" pitchFamily="34" charset="0"/>
              </a:rPr>
              <a:t>Classification</a:t>
            </a:r>
            <a:endParaRPr lang="hr-HR" sz="4800" u="sng" dirty="0">
              <a:latin typeface="Berlin Sans FB" pitchFamily="34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54012" y="2616200"/>
            <a:ext cx="8535988" cy="18796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4000" dirty="0" err="1"/>
              <a:t>b</a:t>
            </a:r>
            <a:r>
              <a:rPr lang="hr-HR" sz="4000" dirty="0" err="1" smtClean="0"/>
              <a:t>allen</a:t>
            </a:r>
            <a:r>
              <a:rPr lang="hr-HR" sz="4000" dirty="0" smtClean="0"/>
              <a:t> </a:t>
            </a:r>
            <a:r>
              <a:rPr lang="hr-HR" sz="4000" dirty="0" err="1" smtClean="0"/>
              <a:t>whales</a:t>
            </a:r>
            <a:endParaRPr lang="hr-HR" sz="4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4000" dirty="0" err="1"/>
              <a:t>t</a:t>
            </a:r>
            <a:r>
              <a:rPr lang="hr-HR" sz="4000" dirty="0" err="1" smtClean="0"/>
              <a:t>oothed</a:t>
            </a:r>
            <a:r>
              <a:rPr lang="hr-HR" sz="4000" dirty="0" smtClean="0"/>
              <a:t> </a:t>
            </a:r>
            <a:r>
              <a:rPr lang="hr-HR" sz="4000" dirty="0" err="1" smtClean="0"/>
              <a:t>whales</a:t>
            </a:r>
            <a:endParaRPr lang="hr-HR" sz="4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23701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1312" y="419100"/>
            <a:ext cx="10058400" cy="2743200"/>
          </a:xfrm>
        </p:spPr>
        <p:txBody>
          <a:bodyPr>
            <a:normAutofit/>
          </a:bodyPr>
          <a:lstStyle/>
          <a:p>
            <a:r>
              <a:rPr lang="hr-HR" sz="4800" u="sng" dirty="0" smtClean="0">
                <a:latin typeface="Berlin Sans FB" pitchFamily="34" charset="0"/>
              </a:rPr>
              <a:t>HABITAT</a:t>
            </a:r>
            <a:endParaRPr lang="hr-HR" sz="4800" u="sng" dirty="0">
              <a:latin typeface="Berlin Sans FB" pitchFamily="34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39712" y="2654300"/>
            <a:ext cx="8535988" cy="10160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4400" dirty="0" err="1" smtClean="0"/>
              <a:t>The</a:t>
            </a:r>
            <a:r>
              <a:rPr lang="hr-HR" sz="4400" dirty="0" smtClean="0"/>
              <a:t> Adriatic </a:t>
            </a:r>
            <a:r>
              <a:rPr lang="hr-HR" sz="4400" dirty="0" err="1"/>
              <a:t>S</a:t>
            </a:r>
            <a:r>
              <a:rPr lang="hr-HR" sz="4400" dirty="0" err="1" smtClean="0"/>
              <a:t>ea</a:t>
            </a:r>
            <a:endParaRPr lang="hr-HR" sz="4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210" y="2376214"/>
            <a:ext cx="4068776" cy="2307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293" y="3842882"/>
            <a:ext cx="4874804" cy="2742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50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u="sng" dirty="0" smtClean="0">
                <a:latin typeface="Berlin Sans FB" pitchFamily="34" charset="0"/>
              </a:rPr>
              <a:t>DESCRIPTION</a:t>
            </a:r>
            <a:endParaRPr lang="hr-HR" sz="4800" u="sng" dirty="0">
              <a:latin typeface="Berlin Sans FB" pitchFamily="34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93712" y="2857500"/>
            <a:ext cx="11177588" cy="28575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3000" dirty="0" err="1"/>
              <a:t>elongated</a:t>
            </a:r>
            <a:r>
              <a:rPr lang="hr-HR" sz="3000" dirty="0"/>
              <a:t> </a:t>
            </a:r>
            <a:r>
              <a:rPr lang="hr-HR" sz="3000" dirty="0" err="1"/>
              <a:t>hydrodynamic</a:t>
            </a:r>
            <a:r>
              <a:rPr lang="hr-HR" sz="3000" dirty="0"/>
              <a:t> </a:t>
            </a:r>
            <a:r>
              <a:rPr lang="hr-HR" sz="3000" dirty="0" err="1"/>
              <a:t>body</a:t>
            </a:r>
            <a:r>
              <a:rPr lang="hr-HR" sz="3000" dirty="0"/>
              <a:t> </a:t>
            </a:r>
            <a:r>
              <a:rPr lang="hr-HR" sz="3000" dirty="0" err="1" smtClean="0"/>
              <a:t>shape</a:t>
            </a:r>
            <a:endParaRPr lang="hr-HR" sz="3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color varies from dark blue to brown-gray on the </a:t>
            </a:r>
            <a:r>
              <a:rPr lang="en-US" sz="3000" dirty="0" smtClean="0"/>
              <a:t>back</a:t>
            </a:r>
            <a:r>
              <a:rPr lang="hr-HR" sz="3000" dirty="0" smtClean="0"/>
              <a:t>,</a:t>
            </a:r>
            <a:r>
              <a:rPr lang="en-US" sz="3000" dirty="0"/>
              <a:t> over a light gray on the sides and white on the </a:t>
            </a:r>
            <a:r>
              <a:rPr lang="en-US" sz="3000" dirty="0" smtClean="0"/>
              <a:t>belly</a:t>
            </a:r>
            <a:endParaRPr lang="hr-HR" sz="3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L</a:t>
            </a:r>
            <a:r>
              <a:rPr lang="hr-HR" sz="3000" dirty="0" err="1" smtClean="0"/>
              <a:t>ength</a:t>
            </a:r>
            <a:r>
              <a:rPr lang="hr-HR" sz="3000" dirty="0" smtClean="0"/>
              <a:t>:</a:t>
            </a:r>
            <a:r>
              <a:rPr lang="en-US" sz="3000" dirty="0" smtClean="0"/>
              <a:t> 2</a:t>
            </a:r>
            <a:r>
              <a:rPr lang="hr-HR" sz="3000" dirty="0" smtClean="0"/>
              <a:t>-</a:t>
            </a:r>
            <a:r>
              <a:rPr lang="en-US" sz="3000" dirty="0" smtClean="0"/>
              <a:t>4</a:t>
            </a:r>
            <a:r>
              <a:rPr lang="hr-HR" sz="3000" dirty="0" smtClean="0"/>
              <a:t> </a:t>
            </a:r>
            <a:r>
              <a:rPr lang="en-US" sz="3000" dirty="0" smtClean="0"/>
              <a:t>m</a:t>
            </a:r>
            <a:r>
              <a:rPr lang="hr-HR" sz="3000" dirty="0" smtClean="0"/>
              <a:t>eters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weight may range between 100 and 500 </a:t>
            </a:r>
            <a:r>
              <a:rPr lang="en-US" sz="3000" dirty="0" smtClean="0"/>
              <a:t>kg</a:t>
            </a:r>
            <a:endParaRPr lang="hr-HR" sz="3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4190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4000" y="369888"/>
            <a:ext cx="10058400" cy="2070100"/>
          </a:xfrm>
        </p:spPr>
        <p:txBody>
          <a:bodyPr>
            <a:normAutofit/>
          </a:bodyPr>
          <a:lstStyle/>
          <a:p>
            <a:r>
              <a:rPr lang="hr-HR" sz="4800" u="sng" dirty="0" smtClean="0">
                <a:latin typeface="Berlin Sans FB" pitchFamily="34" charset="0"/>
              </a:rPr>
              <a:t>FOOD</a:t>
            </a:r>
            <a:endParaRPr lang="hr-HR" sz="4800" u="sng" dirty="0">
              <a:latin typeface="Berlin Sans FB" pitchFamily="34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12712" y="2108200"/>
            <a:ext cx="8535988" cy="18796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300" dirty="0" err="1"/>
              <a:t>c</a:t>
            </a:r>
            <a:r>
              <a:rPr lang="hr-HR" sz="3300" dirty="0" err="1" smtClean="0"/>
              <a:t>ephalopods</a:t>
            </a:r>
            <a:endParaRPr lang="hr-HR" sz="33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300" dirty="0" err="1"/>
              <a:t>c</a:t>
            </a:r>
            <a:r>
              <a:rPr lang="hr-HR" sz="3300" dirty="0" err="1" smtClean="0"/>
              <a:t>rustaceans</a:t>
            </a:r>
            <a:endParaRPr lang="hr-HR" sz="33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300" dirty="0" err="1" smtClean="0"/>
              <a:t>molluscs</a:t>
            </a:r>
            <a:r>
              <a:rPr lang="hr-HR" sz="3300" dirty="0" smtClean="0"/>
              <a:t> </a:t>
            </a:r>
            <a:endParaRPr lang="hr-HR" sz="33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518" y="1762342"/>
            <a:ext cx="3703857" cy="2777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069" y="4125749"/>
            <a:ext cx="4557109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470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8913" y="330200"/>
            <a:ext cx="10058400" cy="2044700"/>
          </a:xfrm>
        </p:spPr>
        <p:txBody>
          <a:bodyPr>
            <a:normAutofit/>
          </a:bodyPr>
          <a:lstStyle/>
          <a:p>
            <a:r>
              <a:rPr lang="hr-HR" sz="4800" dirty="0" smtClean="0">
                <a:latin typeface="Berlin Sans FB" pitchFamily="34" charset="0"/>
              </a:rPr>
              <a:t>YOUNG DOLPHINS</a:t>
            </a:r>
            <a:endParaRPr lang="hr-HR" sz="4800" dirty="0">
              <a:latin typeface="Berlin Sans FB" pitchFamily="34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88912" y="2628900"/>
            <a:ext cx="11634787" cy="18796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3600" dirty="0" err="1"/>
              <a:t>c</a:t>
            </a:r>
            <a:r>
              <a:rPr lang="hr-HR" sz="3600" dirty="0" err="1" smtClean="0"/>
              <a:t>ubs</a:t>
            </a:r>
            <a:endParaRPr lang="hr-HR" sz="3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3600" dirty="0" err="1"/>
              <a:t>b</a:t>
            </a:r>
            <a:r>
              <a:rPr lang="hr-HR" sz="3600" dirty="0" err="1" smtClean="0"/>
              <a:t>orn</a:t>
            </a:r>
            <a:r>
              <a:rPr lang="hr-HR" sz="3600" dirty="0" smtClean="0"/>
              <a:t> </a:t>
            </a:r>
            <a:r>
              <a:rPr lang="hr-HR" sz="3600" dirty="0" err="1" smtClean="0"/>
              <a:t>in</a:t>
            </a:r>
            <a:r>
              <a:rPr lang="hr-HR" sz="3600" dirty="0" smtClean="0"/>
              <a:t> </a:t>
            </a:r>
            <a:r>
              <a:rPr lang="hr-HR" sz="3600" dirty="0" err="1" smtClean="0"/>
              <a:t>summer</a:t>
            </a:r>
            <a:endParaRPr lang="hr-HR" sz="3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3600" dirty="0" smtClean="0"/>
              <a:t>m</a:t>
            </a:r>
            <a:r>
              <a:rPr lang="en-US" sz="3600" dirty="0" smtClean="0"/>
              <a:t>other </a:t>
            </a:r>
            <a:r>
              <a:rPr lang="en-US" sz="3600" dirty="0"/>
              <a:t>and cub are in close contact until the calf is not </a:t>
            </a:r>
            <a:r>
              <a:rPr lang="en-US" sz="3600" dirty="0" smtClean="0"/>
              <a:t>c</a:t>
            </a:r>
            <a:r>
              <a:rPr lang="hr-HR" sz="3600" dirty="0" smtClean="0"/>
              <a:t>o</a:t>
            </a:r>
            <a:r>
              <a:rPr lang="en-US" sz="3600" dirty="0" err="1" smtClean="0"/>
              <a:t>pable</a:t>
            </a:r>
            <a:r>
              <a:rPr lang="en-US" sz="3600" dirty="0" smtClean="0"/>
              <a:t> </a:t>
            </a:r>
            <a:r>
              <a:rPr lang="en-US" sz="3600" dirty="0"/>
              <a:t>of </a:t>
            </a:r>
            <a:r>
              <a:rPr lang="en-US" sz="3600" dirty="0" smtClean="0"/>
              <a:t>ca</a:t>
            </a:r>
            <a:r>
              <a:rPr lang="hr-HR" sz="3600" dirty="0" smtClean="0"/>
              <a:t>r</a:t>
            </a:r>
            <a:r>
              <a:rPr lang="en-US" sz="3600" dirty="0" smtClean="0"/>
              <a:t>ring </a:t>
            </a:r>
            <a:r>
              <a:rPr lang="en-US" sz="3600" dirty="0"/>
              <a:t>for themselves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229185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u="sng" dirty="0" smtClean="0">
                <a:latin typeface="Berlin Sans FB" pitchFamily="34" charset="0"/>
              </a:rPr>
              <a:t>LENGTH OF LIFE </a:t>
            </a:r>
            <a:endParaRPr lang="hr-HR" sz="4800" u="sng" dirty="0">
              <a:latin typeface="Berlin Sans FB" pitchFamily="34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95312" y="2705100"/>
            <a:ext cx="8535988" cy="18796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4000" dirty="0" err="1"/>
              <a:t>u</a:t>
            </a:r>
            <a:r>
              <a:rPr lang="hr-HR" sz="4000" dirty="0" err="1" smtClean="0"/>
              <a:t>p</a:t>
            </a:r>
            <a:r>
              <a:rPr lang="hr-HR" sz="4000" dirty="0" smtClean="0"/>
              <a:t> to 50 </a:t>
            </a:r>
            <a:r>
              <a:rPr lang="hr-HR" sz="4000" dirty="0" err="1" smtClean="0"/>
              <a:t>years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2379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2413" y="355600"/>
            <a:ext cx="10058400" cy="2743200"/>
          </a:xfrm>
        </p:spPr>
        <p:txBody>
          <a:bodyPr>
            <a:normAutofit/>
          </a:bodyPr>
          <a:lstStyle/>
          <a:p>
            <a:r>
              <a:rPr lang="hr-HR" sz="4800" u="sng" dirty="0" smtClean="0">
                <a:latin typeface="Berlin Sans FB" pitchFamily="34" charset="0"/>
              </a:rPr>
              <a:t>WHY THEY ARE ENDENGARED</a:t>
            </a:r>
            <a:endParaRPr lang="hr-HR" sz="4800" u="sng" dirty="0">
              <a:latin typeface="Berlin Sans FB" pitchFamily="34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06412" y="2489200"/>
            <a:ext cx="8535988" cy="18796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3200" dirty="0" smtClean="0"/>
              <a:t> Illegal hunting (poaching)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3200" dirty="0" smtClean="0"/>
              <a:t>Habitat destruction</a:t>
            </a:r>
          </a:p>
        </p:txBody>
      </p:sp>
    </p:spTree>
    <p:extLst>
      <p:ext uri="{BB962C8B-B14F-4D97-AF65-F5344CB8AC3E}">
        <p14:creationId xmlns:p14="http://schemas.microsoft.com/office/powerpoint/2010/main" val="290703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ječak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99</TotalTime>
  <Words>154</Words>
  <Application>Microsoft Office PowerPoint</Application>
  <PresentationFormat>Prilagođeno</PresentationFormat>
  <Paragraphs>31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Isječak</vt:lpstr>
      <vt:lpstr>PowerPointova prezentacija</vt:lpstr>
      <vt:lpstr>Bottlenose dolphin</vt:lpstr>
      <vt:lpstr>Classification</vt:lpstr>
      <vt:lpstr>HABITAT</vt:lpstr>
      <vt:lpstr>DESCRIPTION</vt:lpstr>
      <vt:lpstr>FOOD</vt:lpstr>
      <vt:lpstr>YOUNG DOLPHINS</vt:lpstr>
      <vt:lpstr>LENGTH OF LIFE </vt:lpstr>
      <vt:lpstr>WHY THEY ARE ENDENGARED</vt:lpstr>
      <vt:lpstr>WHAT IS DONE TO PROTECT THEM</vt:lpstr>
      <vt:lpstr>THANK YOU FOR YOUR ATTENTION!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ENDANGERED SPECIES IN CROATIA</dc:title>
  <dc:creator>korisnik-pc</dc:creator>
  <cp:lastModifiedBy>Informatika</cp:lastModifiedBy>
  <cp:revision>14</cp:revision>
  <dcterms:created xsi:type="dcterms:W3CDTF">2015-04-11T13:38:34Z</dcterms:created>
  <dcterms:modified xsi:type="dcterms:W3CDTF">2015-06-19T08:30:39Z</dcterms:modified>
</cp:coreProperties>
</file>